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1" r:id="rId2"/>
    <p:sldId id="312" r:id="rId3"/>
    <p:sldId id="265" r:id="rId4"/>
    <p:sldId id="266" r:id="rId5"/>
    <p:sldId id="268" r:id="rId6"/>
    <p:sldId id="269" r:id="rId7"/>
    <p:sldId id="270" r:id="rId8"/>
    <p:sldId id="271" r:id="rId9"/>
    <p:sldId id="272" r:id="rId10"/>
    <p:sldId id="267" r:id="rId11"/>
    <p:sldId id="264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37427-64E1-4E3C-B2C7-D4BDBC575968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6694B-F11A-43FF-BB81-80A18BDB0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DC1A6-DF1F-44E9-922D-222708C1C4AE}" type="slidenum">
              <a:rPr lang="en-US"/>
              <a:pPr/>
              <a:t>12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9EB74-0CB4-407B-A8B9-66A451E79B15}" type="slidenum">
              <a:rPr lang="en-US"/>
              <a:pPr/>
              <a:t>13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9AE3E-793D-44B3-944B-731CFEF3CAD8}" type="slidenum">
              <a:rPr lang="en-US"/>
              <a:pPr/>
              <a:t>14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7343EF-D05A-458D-8916-5AA547107E18}" type="slidenum">
              <a:rPr lang="en-US"/>
              <a:pPr/>
              <a:t>15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FF6C55-7483-4A23-97B9-A7CBBE932B3A}" type="slidenum">
              <a:rPr lang="en-US"/>
              <a:pPr/>
              <a:t>16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6080F-3142-4932-A2D0-86A4FB0C3468}" type="slidenum">
              <a:rPr lang="en-US"/>
              <a:pPr/>
              <a:t>17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6589F1-6DFC-49DB-AE62-0ADE0D9B100E}" type="slidenum">
              <a:rPr lang="en-US"/>
              <a:pPr/>
              <a:t>18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9812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Methods of organic synthesis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3886200"/>
            <a:ext cx="3226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Dr. A. S. Stella </a:t>
            </a:r>
            <a:r>
              <a:rPr lang="en-US" sz="2800" dirty="0" err="1" smtClean="0"/>
              <a:t>Shalini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001713" y="3657600"/>
            <a:ext cx="73152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  <a:latin typeface="Arial" pitchFamily="34" charset="0"/>
              </a:rPr>
              <a:t>Efficiency</a:t>
            </a:r>
            <a:r>
              <a:rPr lang="en-US" altLang="ko-KR" dirty="0">
                <a:latin typeface="Arial" pitchFamily="34" charset="0"/>
              </a:rPr>
              <a:t> and </a:t>
            </a:r>
            <a:r>
              <a:rPr lang="en-US" altLang="ko-KR" b="1" dirty="0">
                <a:solidFill>
                  <a:schemeClr val="accent2"/>
                </a:solidFill>
                <a:latin typeface="Arial" pitchFamily="34" charset="0"/>
              </a:rPr>
              <a:t>selectivity</a:t>
            </a:r>
            <a:r>
              <a:rPr lang="en-US" altLang="ko-KR" dirty="0">
                <a:latin typeface="Arial" pitchFamily="34" charset="0"/>
              </a:rPr>
              <a:t> are important characteristics that  have to be taken into account.</a:t>
            </a:r>
          </a:p>
          <a:p>
            <a:endParaRPr lang="en-US" altLang="ko-KR" dirty="0">
              <a:solidFill>
                <a:schemeClr val="accent2"/>
              </a:solidFill>
              <a:latin typeface="Arial" pitchFamily="34" charset="0"/>
            </a:endParaRPr>
          </a:p>
          <a:p>
            <a:r>
              <a:rPr lang="en-US" altLang="ko-KR" sz="2000" dirty="0">
                <a:solidFill>
                  <a:schemeClr val="accent2"/>
                </a:solidFill>
                <a:latin typeface="Arial" pitchFamily="34" charset="0"/>
              </a:rPr>
              <a:t>[Efficiency:</a:t>
            </a:r>
            <a:r>
              <a:rPr lang="en-US" altLang="ko-KR" sz="2000" dirty="0">
                <a:latin typeface="Arial" pitchFamily="34" charset="0"/>
              </a:rPr>
              <a:t> yields, number of steps]</a:t>
            </a:r>
          </a:p>
          <a:p>
            <a:r>
              <a:rPr lang="en-US" altLang="ko-KR" sz="2000" dirty="0">
                <a:solidFill>
                  <a:schemeClr val="accent2"/>
                </a:solidFill>
                <a:latin typeface="Arial" pitchFamily="34" charset="0"/>
              </a:rPr>
              <a:t>[Selectivity:</a:t>
            </a:r>
            <a:r>
              <a:rPr lang="en-US" altLang="ko-KR" sz="2000" dirty="0">
                <a:latin typeface="Arial" pitchFamily="34" charset="0"/>
              </a:rPr>
              <a:t> </a:t>
            </a:r>
            <a:r>
              <a:rPr lang="en-US" altLang="ko-KR" sz="2000" dirty="0" err="1">
                <a:latin typeface="Arial" pitchFamily="34" charset="0"/>
              </a:rPr>
              <a:t>chemoselectivity</a:t>
            </a:r>
            <a:r>
              <a:rPr lang="en-US" altLang="ko-KR" sz="2000" dirty="0">
                <a:latin typeface="Arial" pitchFamily="34" charset="0"/>
              </a:rPr>
              <a:t>, </a:t>
            </a:r>
            <a:r>
              <a:rPr lang="en-US" altLang="ko-KR" sz="2000" dirty="0" err="1">
                <a:latin typeface="Arial" pitchFamily="34" charset="0"/>
              </a:rPr>
              <a:t>regioselectivity</a:t>
            </a:r>
            <a:r>
              <a:rPr lang="en-US" altLang="ko-KR" sz="2000" dirty="0">
                <a:latin typeface="Arial" pitchFamily="34" charset="0"/>
              </a:rPr>
              <a:t>, </a:t>
            </a:r>
            <a:r>
              <a:rPr lang="en-US" altLang="ko-KR" sz="2000" dirty="0" err="1">
                <a:latin typeface="Arial" pitchFamily="34" charset="0"/>
              </a:rPr>
              <a:t>stereoselectivity</a:t>
            </a:r>
            <a:r>
              <a:rPr lang="en-US" altLang="ko-KR" sz="2000" dirty="0">
                <a:latin typeface="Arial" pitchFamily="34" charset="0"/>
              </a:rPr>
              <a:t>]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228601" y="304801"/>
            <a:ext cx="8534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3131C3"/>
                </a:solidFill>
                <a:latin typeface="Arial" pitchFamily="34" charset="0"/>
              </a:rPr>
              <a:t>Organic Synthesis</a:t>
            </a:r>
            <a:r>
              <a:rPr lang="en-US" altLang="ko-KR" sz="2800" b="1" dirty="0" smtClean="0">
                <a:solidFill>
                  <a:srgbClr val="3131C3"/>
                </a:solidFill>
                <a:latin typeface="Arial" pitchFamily="34" charset="0"/>
              </a:rPr>
              <a:t>:</a:t>
            </a:r>
          </a:p>
          <a:p>
            <a:pPr algn="ctr"/>
            <a:endParaRPr lang="en-US" altLang="ko-KR" sz="2800" b="1" dirty="0" smtClean="0">
              <a:solidFill>
                <a:srgbClr val="3131C3"/>
              </a:solidFill>
              <a:latin typeface="Arial" pitchFamily="34" charset="0"/>
            </a:endParaRPr>
          </a:p>
          <a:p>
            <a:r>
              <a:rPr lang="en-US" sz="2800" dirty="0" smtClean="0"/>
              <a:t>Intentional construction of molecules by means of chemical reactions.</a:t>
            </a:r>
          </a:p>
          <a:p>
            <a:endParaRPr lang="en-US" altLang="ko-KR" sz="2800" b="1" dirty="0" smtClean="0">
              <a:solidFill>
                <a:srgbClr val="3131C3"/>
              </a:solidFill>
              <a:latin typeface="Arial" pitchFamily="34" charset="0"/>
            </a:endParaRPr>
          </a:p>
          <a:p>
            <a:endParaRPr lang="en-US" altLang="ko-KR" sz="2800" b="1" dirty="0" smtClean="0">
              <a:solidFill>
                <a:srgbClr val="3131C3"/>
              </a:solidFill>
              <a:latin typeface="Arial" pitchFamily="34" charset="0"/>
            </a:endParaRPr>
          </a:p>
          <a:p>
            <a:endParaRPr lang="en-US" altLang="ko-KR" sz="2800" b="1" dirty="0">
              <a:solidFill>
                <a:srgbClr val="3131C3"/>
              </a:solidFill>
              <a:latin typeface="Arial" pitchFamily="34" charset="0"/>
            </a:endParaRP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476375" y="2667000"/>
            <a:ext cx="5546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altLang="ko-KR" b="1" dirty="0">
                <a:solidFill>
                  <a:srgbClr val="990033"/>
                </a:solidFill>
                <a:latin typeface="Arial" pitchFamily="34" charset="0"/>
              </a:rPr>
              <a:t>Carbon-Carbon Bond Formation</a:t>
            </a:r>
          </a:p>
          <a:p>
            <a:pPr marL="457200" indent="-457200">
              <a:buFontTx/>
              <a:buAutoNum type="arabicPeriod"/>
            </a:pPr>
            <a:r>
              <a:rPr lang="en-US" altLang="ko-KR" b="1" dirty="0">
                <a:solidFill>
                  <a:srgbClr val="990033"/>
                </a:solidFill>
                <a:latin typeface="Arial" pitchFamily="34" charset="0"/>
              </a:rPr>
              <a:t>Functional Group </a:t>
            </a:r>
            <a:r>
              <a:rPr lang="en-US" altLang="ko-KR" b="1" dirty="0" err="1">
                <a:solidFill>
                  <a:srgbClr val="990033"/>
                </a:solidFill>
                <a:latin typeface="Arial" pitchFamily="34" charset="0"/>
              </a:rPr>
              <a:t>Interconversion</a:t>
            </a:r>
            <a:endParaRPr lang="en-US" altLang="ko-KR" b="1" dirty="0">
              <a:solidFill>
                <a:srgbClr val="990033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1676400"/>
            <a:ext cx="7848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Prove structure of synthesized product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Gain insights to reactivity based on structure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Test synthetic methodology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development of new synthetic methodology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Apply or test a biological utility or theory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Gain knowledge of the molecular architecture of product for drug testing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6858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The importance of synthesis</a:t>
            </a:r>
            <a:endParaRPr lang="en-US" sz="24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05A95-DDFE-4664-B74C-1DF28DE155D3}" type="slidenum">
              <a:rPr lang="en-US"/>
              <a:pPr/>
              <a:t>12</a:t>
            </a:fld>
            <a:endParaRPr lang="en-US"/>
          </a:p>
        </p:txBody>
      </p:sp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Functional Groups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6868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functional group is an atom or a group of atoms with characteristic chemical and physical </a:t>
            </a: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properties. </a:t>
            </a:r>
          </a:p>
          <a:p>
            <a:pPr lvl="1"/>
            <a:endParaRPr lang="en-US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 atom or group of atoms that influences the way the molecule functions, reacts or behaves.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23838" indent="-223838" algn="just">
              <a:spcBef>
                <a:spcPct val="2500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dirty="0">
                <a:latin typeface="Arial" pitchFamily="34" charset="0"/>
                <a:cs typeface="Arial" pitchFamily="34" charset="0"/>
              </a:rPr>
              <a:t>is the reactive part of the molecule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23838" indent="-223838" algn="just">
              <a:spcBef>
                <a:spcPct val="25000"/>
              </a:spcBef>
              <a:buFontTx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23838" indent="-223838" algn="just">
              <a:spcBef>
                <a:spcPct val="25000"/>
              </a:spcBef>
              <a:buFontTx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Most organic compounds have C—C and C—H bonds. However, many organic molecules possess other structural features:</a:t>
            </a:r>
          </a:p>
          <a:p>
            <a:pPr marL="684213" lvl="1" indent="-227013" algn="just">
              <a:spcBef>
                <a:spcPct val="25000"/>
              </a:spcBef>
              <a:buFont typeface="Wingdings" pitchFamily="2" charset="2"/>
              <a:buChar char="§"/>
            </a:pPr>
            <a:r>
              <a:rPr lang="en-US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Heteroatoms</a:t>
            </a:r>
            <a:r>
              <a:rPr lang="en-US" dirty="0">
                <a:latin typeface="Arial" pitchFamily="34" charset="0"/>
                <a:cs typeface="Arial" pitchFamily="34" charset="0"/>
              </a:rPr>
              <a:t>—atoms other than carbon or hydrogen.</a:t>
            </a:r>
          </a:p>
          <a:p>
            <a:pPr marL="684213" lvl="1" indent="-227013" algn="just">
              <a:spcBef>
                <a:spcPct val="25000"/>
              </a:spcBef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  <a:sym typeface="Symbol" pitchFamily="18" charset="2"/>
              </a:rPr>
              <a:t> Bonds—the most common  bonds occur in C</a:t>
            </a:r>
            <a:r>
              <a:rPr lang="en-US" dirty="0">
                <a:latin typeface="Arial" pitchFamily="34" charset="0"/>
                <a:cs typeface="Arial" pitchFamily="34" charset="0"/>
              </a:rPr>
              <a:t>—</a:t>
            </a:r>
            <a:r>
              <a:rPr lang="en-US" dirty="0">
                <a:latin typeface="Arial" pitchFamily="34" charset="0"/>
                <a:cs typeface="Arial" pitchFamily="34" charset="0"/>
                <a:sym typeface="Symbol" pitchFamily="18" charset="2"/>
              </a:rPr>
              <a:t>C and C</a:t>
            </a:r>
            <a:r>
              <a:rPr lang="en-US" dirty="0">
                <a:latin typeface="Arial" pitchFamily="34" charset="0"/>
                <a:cs typeface="Arial" pitchFamily="34" charset="0"/>
              </a:rPr>
              <a:t>—</a:t>
            </a:r>
            <a:r>
              <a:rPr lang="en-US" dirty="0">
                <a:latin typeface="Arial" pitchFamily="34" charset="0"/>
                <a:cs typeface="Arial" pitchFamily="34" charset="0"/>
                <a:sym typeface="Symbol" pitchFamily="18" charset="2"/>
              </a:rPr>
              <a:t>O double bonds.</a:t>
            </a:r>
          </a:p>
          <a:p>
            <a:pPr marL="684213" lvl="1" indent="-227013" algn="just">
              <a:spcBef>
                <a:spcPct val="25000"/>
              </a:spcBef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  <a:sym typeface="Symbol" pitchFamily="18" charset="2"/>
              </a:rPr>
              <a:t>These structural features distinguish one organic molecule from another. They determine a molecule’s geometry, physical properties, and reactivity, and comprise what is called a functional group.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B141-21E4-405D-A2C4-56DB2916DF2F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686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3838" indent="-223838" algn="just">
              <a:spcBef>
                <a:spcPct val="50000"/>
              </a:spcBef>
              <a:buFontTx/>
              <a:buChar char="•"/>
            </a:pPr>
            <a:r>
              <a:rPr lang="en-US" sz="2200"/>
              <a:t>Heteroatoms and </a:t>
            </a:r>
            <a:r>
              <a:rPr lang="en-US" sz="2200">
                <a:sym typeface="Symbol" pitchFamily="18" charset="2"/>
              </a:rPr>
              <a:t> bonds confer reactivity on a particular molecule.</a:t>
            </a:r>
          </a:p>
          <a:p>
            <a:pPr marL="862013" lvl="1" indent="-404813" algn="just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2200"/>
              <a:t>Heteroatoms have lone pairs and create electron-deficient sites on carbon.</a:t>
            </a:r>
          </a:p>
          <a:p>
            <a:pPr marL="862013" lvl="1" indent="-404813" algn="just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n-US" sz="2200">
                <a:sym typeface="Symbol" pitchFamily="18" charset="2"/>
              </a:rPr>
              <a:t> Bonds are easily broken in chemical reactions. A  bond makes a molecule a base and a nucleophile.</a:t>
            </a:r>
          </a:p>
        </p:txBody>
      </p:sp>
      <p:pic>
        <p:nvPicPr>
          <p:cNvPr id="116740" name="Picture 4" descr="000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895600"/>
            <a:ext cx="2244725" cy="2227263"/>
          </a:xfrm>
          <a:prstGeom prst="rect">
            <a:avLst/>
          </a:prstGeom>
          <a:noFill/>
        </p:spPr>
      </p:pic>
      <p:pic>
        <p:nvPicPr>
          <p:cNvPr id="116741" name="Picture 5" descr="0001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2895600"/>
            <a:ext cx="2819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0F32-ED81-4E57-8532-C20BBD42086E}" type="slidenum">
              <a:rPr lang="en-US"/>
              <a:pPr/>
              <a:t>14</a:t>
            </a:fld>
            <a:endParaRPr lang="en-US"/>
          </a:p>
        </p:txBody>
      </p:sp>
      <p:pic>
        <p:nvPicPr>
          <p:cNvPr id="117767" name="Picture 7" descr="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66800"/>
            <a:ext cx="8153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54D-3266-4303-B7E9-D88FFAB9025A}" type="slidenum">
              <a:rPr lang="en-US"/>
              <a:pPr/>
              <a:t>15</a:t>
            </a:fld>
            <a:endParaRPr lang="en-US"/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228600" y="457200"/>
            <a:ext cx="868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/>
              <a:t>Hydrocarbons are compounds made up of only the elements carbon and hydrogen. They may be aliphatic or aromatic.</a:t>
            </a:r>
          </a:p>
        </p:txBody>
      </p:sp>
      <p:pic>
        <p:nvPicPr>
          <p:cNvPr id="118791" name="Picture 7" descr="hydrocarbons_tb_7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7696200" cy="4579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F08B-A884-470D-A1B8-CF0036DA5D7B}" type="slidenum">
              <a:rPr lang="en-US"/>
              <a:pPr/>
              <a:t>16</a:t>
            </a:fld>
            <a:endParaRPr lang="en-US"/>
          </a:p>
        </p:txBody>
      </p:sp>
      <p:pic>
        <p:nvPicPr>
          <p:cNvPr id="120839" name="Picture 7" descr="compounds_cz_r_bond_tb_7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81534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81E7-5B71-4E75-A4BD-21619B9A62EA}" type="slidenum">
              <a:rPr lang="en-US"/>
              <a:pPr/>
              <a:t>17</a:t>
            </a:fld>
            <a:endParaRPr lang="en-US"/>
          </a:p>
        </p:txBody>
      </p:sp>
      <p:pic>
        <p:nvPicPr>
          <p:cNvPr id="121861" name="Picture 5" descr="compounds_co_group_tb_7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"/>
            <a:ext cx="8001000" cy="6543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ABA4-A89A-49A1-96B6-D758EB2435CB}" type="slidenum">
              <a:rPr lang="en-US"/>
              <a:pPr/>
              <a:t>18</a:t>
            </a:fld>
            <a:endParaRPr lang="en-US"/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228600" y="457200"/>
            <a:ext cx="84582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indent="-179388" algn="just">
              <a:spcBef>
                <a:spcPct val="50000"/>
              </a:spcBef>
            </a:pPr>
            <a:r>
              <a:rPr lang="en-US"/>
              <a:t>Compounds Containing the C=O Group:</a:t>
            </a:r>
          </a:p>
          <a:p>
            <a:pPr marL="179388" indent="-179388" algn="just">
              <a:spcBef>
                <a:spcPct val="50000"/>
              </a:spcBef>
              <a:buFontTx/>
              <a:buChar char="•"/>
            </a:pPr>
            <a:r>
              <a:rPr lang="en-US"/>
              <a:t>This group is called a “</a:t>
            </a:r>
            <a:r>
              <a:rPr lang="en-US">
                <a:solidFill>
                  <a:schemeClr val="accent2"/>
                </a:solidFill>
              </a:rPr>
              <a:t>carbonyl group</a:t>
            </a:r>
            <a:r>
              <a:rPr lang="en-US"/>
              <a:t>”.</a:t>
            </a:r>
          </a:p>
          <a:p>
            <a:pPr marL="179388" indent="-179388" algn="just">
              <a:spcBef>
                <a:spcPct val="50000"/>
              </a:spcBef>
              <a:buFontTx/>
              <a:buChar char="•"/>
            </a:pPr>
            <a:r>
              <a:rPr lang="en-US"/>
              <a:t>The polar C</a:t>
            </a:r>
            <a:r>
              <a:rPr lang="en-US" sz="2200"/>
              <a:t>—</a:t>
            </a:r>
            <a:r>
              <a:rPr lang="en-US"/>
              <a:t>O bond makes the carbonyl carbon an electrophile, while the lone pairs on O allow it to react as a nucleophile and base.</a:t>
            </a:r>
          </a:p>
          <a:p>
            <a:pPr marL="179388" indent="-179388" algn="just">
              <a:spcBef>
                <a:spcPct val="50000"/>
              </a:spcBef>
              <a:buFontTx/>
              <a:buChar char="•"/>
            </a:pPr>
            <a:r>
              <a:rPr lang="en-US"/>
              <a:t>The carbonyl group also contains a </a:t>
            </a:r>
            <a:r>
              <a:rPr lang="en-US">
                <a:sym typeface="Symbol" pitchFamily="18" charset="2"/>
              </a:rPr>
              <a:t> bond that is more easily broken than a C</a:t>
            </a:r>
            <a:r>
              <a:rPr lang="en-US" sz="2200"/>
              <a:t>—</a:t>
            </a:r>
            <a:r>
              <a:rPr lang="en-US">
                <a:sym typeface="Symbol" pitchFamily="18" charset="2"/>
              </a:rPr>
              <a:t>O  bond.</a:t>
            </a:r>
          </a:p>
        </p:txBody>
      </p:sp>
      <p:pic>
        <p:nvPicPr>
          <p:cNvPr id="122884" name="Picture 4" descr="0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048000"/>
            <a:ext cx="56388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4933950"/>
            <a:ext cx="2014537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429000"/>
            <a:ext cx="231616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941888"/>
            <a:ext cx="2519362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971550" y="404813"/>
            <a:ext cx="72723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3200" b="1" i="1" dirty="0">
                <a:solidFill>
                  <a:schemeClr val="accent2"/>
                </a:solidFill>
                <a:latin typeface="Arial" pitchFamily="34" charset="0"/>
              </a:rPr>
              <a:t>M</a:t>
            </a:r>
            <a:r>
              <a:rPr lang="en-US" altLang="ko-KR" sz="2200" b="1" i="1" dirty="0">
                <a:solidFill>
                  <a:schemeClr val="accent2"/>
                </a:solidFill>
                <a:latin typeface="Arial" pitchFamily="34" charset="0"/>
              </a:rPr>
              <a:t>any of the materials we use today are made by chemical synthesis</a:t>
            </a:r>
            <a:r>
              <a:rPr lang="en-US" altLang="ko-KR" sz="2200" i="1" dirty="0">
                <a:solidFill>
                  <a:schemeClr val="accent2"/>
                </a:solidFill>
                <a:latin typeface="Arial" pitchFamily="34" charset="0"/>
              </a:rPr>
              <a:t>.</a:t>
            </a:r>
            <a:r>
              <a:rPr lang="en-US" altLang="ko-KR" sz="2000" i="1" dirty="0">
                <a:latin typeface="Arial" pitchFamily="34" charset="0"/>
              </a:rPr>
              <a:t> </a:t>
            </a:r>
            <a:r>
              <a:rPr lang="en-US" altLang="ko-KR" sz="2000" b="1" dirty="0">
                <a:latin typeface="Arial" pitchFamily="34" charset="0"/>
              </a:rPr>
              <a:t>Most of the new compounds made today are </a:t>
            </a:r>
            <a:r>
              <a:rPr lang="en-US" altLang="ko-KR" sz="2000" b="1" i="1" dirty="0">
                <a:latin typeface="Arial" pitchFamily="34" charset="0"/>
              </a:rPr>
              <a:t>organic</a:t>
            </a:r>
            <a:r>
              <a:rPr lang="en-US" altLang="ko-KR" sz="2000" b="1" dirty="0">
                <a:latin typeface="Arial" pitchFamily="34" charset="0"/>
              </a:rPr>
              <a:t>.</a:t>
            </a:r>
            <a:endParaRPr lang="en-US" altLang="ko-KR" sz="4400" b="1" dirty="0">
              <a:latin typeface="Arial" pitchFamily="34" charset="0"/>
            </a:endParaRPr>
          </a:p>
        </p:txBody>
      </p:sp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2349500"/>
            <a:ext cx="265906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013" y="2205038"/>
            <a:ext cx="15684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4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2276475"/>
            <a:ext cx="1584325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5500688" y="3675063"/>
            <a:ext cx="2895600" cy="1828800"/>
          </a:xfrm>
          <a:prstGeom prst="rect">
            <a:avLst/>
          </a:prstGeom>
          <a:solidFill>
            <a:srgbClr val="F2CCB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395288" y="3141663"/>
            <a:ext cx="4800600" cy="2362200"/>
          </a:xfrm>
          <a:prstGeom prst="rect">
            <a:avLst/>
          </a:prstGeom>
          <a:solidFill>
            <a:srgbClr val="F2CCB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200"/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746125" y="4016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539750" y="914401"/>
            <a:ext cx="7924800" cy="111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solidFill>
                  <a:srgbClr val="2E2EBA"/>
                </a:solidFill>
                <a:latin typeface="Arial" pitchFamily="34" charset="0"/>
              </a:rPr>
              <a:t>Most of the new compounds made today are </a:t>
            </a:r>
            <a:r>
              <a:rPr lang="en-US" altLang="ko-KR" b="1" dirty="0">
                <a:solidFill>
                  <a:srgbClr val="990033"/>
                </a:solidFill>
                <a:latin typeface="Arial" pitchFamily="34" charset="0"/>
              </a:rPr>
              <a:t>organic</a:t>
            </a:r>
            <a:r>
              <a:rPr lang="en-US" altLang="ko-KR" b="1" dirty="0">
                <a:solidFill>
                  <a:srgbClr val="2E2EBA"/>
                </a:solidFill>
                <a:latin typeface="Arial" pitchFamily="34" charset="0"/>
              </a:rPr>
              <a:t>, that is, they are composed largely of </a:t>
            </a:r>
            <a:r>
              <a:rPr lang="en-US" altLang="ko-KR" b="1" u="sng" dirty="0">
                <a:solidFill>
                  <a:srgbClr val="2E2EBA"/>
                </a:solidFill>
                <a:latin typeface="Arial" pitchFamily="34" charset="0"/>
              </a:rPr>
              <a:t>carbon</a:t>
            </a:r>
            <a:r>
              <a:rPr lang="en-US" altLang="ko-KR" b="1" dirty="0">
                <a:solidFill>
                  <a:srgbClr val="2E2EBA"/>
                </a:solidFill>
                <a:latin typeface="Arial" pitchFamily="34" charset="0"/>
              </a:rPr>
              <a:t>. 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1690688" y="5108575"/>
            <a:ext cx="2130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b="1">
                <a:solidFill>
                  <a:srgbClr val="A60020"/>
                </a:solidFill>
                <a:latin typeface="Arial" pitchFamily="34" charset="0"/>
              </a:rPr>
              <a:t>stable and versatile</a:t>
            </a:r>
            <a:r>
              <a:rPr lang="en-US" altLang="ko-KR" sz="1400"/>
              <a:t> 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6491288" y="5108575"/>
            <a:ext cx="1019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b="1">
                <a:solidFill>
                  <a:srgbClr val="A60020"/>
                </a:solidFill>
                <a:latin typeface="Arial" pitchFamily="34" charset="0"/>
              </a:rPr>
              <a:t>unstable</a:t>
            </a:r>
          </a:p>
        </p:txBody>
      </p:sp>
      <p:graphicFrame>
        <p:nvGraphicFramePr>
          <p:cNvPr id="132106" name="Object 10"/>
          <p:cNvGraphicFramePr>
            <a:graphicFrameLocks noChangeAspect="1"/>
          </p:cNvGraphicFramePr>
          <p:nvPr/>
        </p:nvGraphicFramePr>
        <p:xfrm>
          <a:off x="539750" y="3357563"/>
          <a:ext cx="4489450" cy="1822450"/>
        </p:xfrm>
        <a:graphic>
          <a:graphicData uri="http://schemas.openxmlformats.org/presentationml/2006/ole">
            <p:oleObj spid="_x0000_s7170" name="CS ChemDraw Drawing" r:id="rId3" imgW="4488840" imgH="1823040" progId="">
              <p:embed/>
            </p:oleObj>
          </a:graphicData>
        </a:graphic>
      </p:graphicFrame>
      <p:graphicFrame>
        <p:nvGraphicFramePr>
          <p:cNvPr id="132107" name="Object 11"/>
          <p:cNvGraphicFramePr>
            <a:graphicFrameLocks noChangeAspect="1"/>
          </p:cNvGraphicFramePr>
          <p:nvPr/>
        </p:nvGraphicFramePr>
        <p:xfrm>
          <a:off x="5724525" y="4005263"/>
          <a:ext cx="2255838" cy="587375"/>
        </p:xfrm>
        <a:graphic>
          <a:graphicData uri="http://schemas.openxmlformats.org/presentationml/2006/ole">
            <p:oleObj spid="_x0000_s7171" name="CS ChemDraw Drawing" r:id="rId4" imgW="2255400" imgH="5878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2A1F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382000" cy="5970588"/>
          </a:xfrm>
          <a:prstGeom prst="rect">
            <a:avLst/>
          </a:prstGeom>
          <a:solidFill>
            <a:srgbClr val="4E96F6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505200" y="4267200"/>
            <a:ext cx="5105400" cy="2209800"/>
          </a:xfrm>
          <a:prstGeom prst="rect">
            <a:avLst/>
          </a:prstGeom>
          <a:solidFill>
            <a:srgbClr val="4CA4F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57600" y="4419600"/>
            <a:ext cx="48006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800" b="1">
                <a:latin typeface="Lucida Calligraphy" pitchFamily="66" charset="0"/>
              </a:rPr>
              <a:t>Product</a:t>
            </a:r>
          </a:p>
          <a:p>
            <a:r>
              <a:rPr lang="en-US" altLang="ko-KR" b="1">
                <a:latin typeface="Lucida Calligraphy" pitchFamily="66" charset="0"/>
              </a:rPr>
              <a:t>e.g. paint and pigment vitamin      synthetic fiber pesticide     plastic        explosive    pharmaceutical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4137025" cy="396875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>
                <a:latin typeface="Arial" pitchFamily="34" charset="0"/>
              </a:rPr>
              <a:t>MAKING COMPLEX MOLECULES</a:t>
            </a:r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19200"/>
            <a:ext cx="19065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381000" y="4038600"/>
            <a:ext cx="26066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800" b="1">
                <a:solidFill>
                  <a:srgbClr val="5151FF"/>
                </a:solidFill>
                <a:latin typeface="Arial" pitchFamily="34" charset="0"/>
              </a:rPr>
              <a:t>Hermann Emil Fischer</a:t>
            </a:r>
            <a:r>
              <a:rPr lang="en-US" altLang="ko-KR" sz="1800">
                <a:solidFill>
                  <a:srgbClr val="5151FF"/>
                </a:solidFill>
                <a:latin typeface="Arial" pitchFamily="34" charset="0"/>
              </a:rPr>
              <a:t> </a:t>
            </a:r>
          </a:p>
          <a:p>
            <a:r>
              <a:rPr lang="en-US" altLang="ko-KR" sz="1800">
                <a:solidFill>
                  <a:srgbClr val="5151FF"/>
                </a:solidFill>
                <a:latin typeface="Arial" pitchFamily="34" charset="0"/>
              </a:rPr>
              <a:t>        Germany </a:t>
            </a:r>
          </a:p>
          <a:p>
            <a:r>
              <a:rPr lang="en-US" altLang="ko-KR" sz="1800">
                <a:solidFill>
                  <a:srgbClr val="5151FF"/>
                </a:solidFill>
                <a:latin typeface="Arial" pitchFamily="34" charset="0"/>
              </a:rPr>
              <a:t>     (1852-1919)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3352800" y="1143000"/>
            <a:ext cx="5045075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800" dirty="0">
                <a:solidFill>
                  <a:schemeClr val="bg2"/>
                </a:solidFill>
                <a:latin typeface="Arial" pitchFamily="34" charset="0"/>
              </a:rPr>
              <a:t>Fischer achieved the first synthesis of the first truly complicated organic molecules, the sugar molecule D-glucose in 1890.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533400" y="5029200"/>
            <a:ext cx="2378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800">
                <a:solidFill>
                  <a:srgbClr val="5151FF"/>
                </a:solidFill>
                <a:latin typeface="Arial" pitchFamily="34" charset="0"/>
              </a:rPr>
              <a:t> The Nobel Prize </a:t>
            </a:r>
          </a:p>
          <a:p>
            <a:r>
              <a:rPr lang="en-US" altLang="ko-KR" sz="1800">
                <a:solidFill>
                  <a:srgbClr val="5151FF"/>
                </a:solidFill>
                <a:latin typeface="Arial" pitchFamily="34" charset="0"/>
              </a:rPr>
              <a:t>in Chemistry 1902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4572000" y="2362200"/>
            <a:ext cx="1981200" cy="2971800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122888" name="Object 8"/>
          <p:cNvGraphicFramePr>
            <a:graphicFrameLocks noChangeAspect="1"/>
          </p:cNvGraphicFramePr>
          <p:nvPr/>
        </p:nvGraphicFramePr>
        <p:xfrm>
          <a:off x="4953000" y="2514600"/>
          <a:ext cx="1243013" cy="2286000"/>
        </p:xfrm>
        <a:graphic>
          <a:graphicData uri="http://schemas.openxmlformats.org/presentationml/2006/ole">
            <p:oleObj spid="_x0000_s8194" name="CS ChemDraw Drawing" r:id="rId4" imgW="1061640" imgH="1953000" progId="">
              <p:embed/>
            </p:oleObj>
          </a:graphicData>
        </a:graphic>
      </p:graphicFrame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4953000" y="4891088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>
                <a:latin typeface="Arial" pitchFamily="34" charset="0"/>
              </a:rPr>
              <a:t>D-Glucsoe</a:t>
            </a: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2895600" y="5562600"/>
            <a:ext cx="5867400" cy="915988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800" b="1">
                <a:solidFill>
                  <a:srgbClr val="745E00"/>
                </a:solidFill>
                <a:latin typeface="Arial" pitchFamily="34" charset="0"/>
              </a:rPr>
              <a:t>Fischer’s work on the </a:t>
            </a:r>
            <a:r>
              <a:rPr lang="en-US" altLang="ko-KR" sz="1800" b="1" i="1">
                <a:solidFill>
                  <a:srgbClr val="C51F03"/>
                </a:solidFill>
                <a:latin typeface="Arial" pitchFamily="34" charset="0"/>
              </a:rPr>
              <a:t>total synthesis</a:t>
            </a:r>
            <a:r>
              <a:rPr lang="en-US" altLang="ko-KR" sz="1800" b="1">
                <a:solidFill>
                  <a:srgbClr val="745E00"/>
                </a:solidFill>
                <a:latin typeface="Arial" pitchFamily="34" charset="0"/>
              </a:rPr>
              <a:t> of D-glucose is regarded as the catalyst for the development of synthetic organic chemistry in the 20</a:t>
            </a:r>
            <a:r>
              <a:rPr lang="en-US" altLang="ko-KR" sz="1800" b="1" baseline="30000">
                <a:solidFill>
                  <a:srgbClr val="745E00"/>
                </a:solidFill>
                <a:latin typeface="Arial" pitchFamily="34" charset="0"/>
              </a:rPr>
              <a:t>th</a:t>
            </a:r>
            <a:r>
              <a:rPr lang="en-US" altLang="ko-KR" sz="1800" b="1">
                <a:solidFill>
                  <a:srgbClr val="745E00"/>
                </a:solidFill>
                <a:latin typeface="Arial" pitchFamily="34" charset="0"/>
              </a:rPr>
              <a:t> century.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3059113" y="4038600"/>
            <a:ext cx="5905500" cy="1046163"/>
          </a:xfrm>
          <a:prstGeom prst="rect">
            <a:avLst/>
          </a:prstGeom>
          <a:solidFill>
            <a:srgbClr val="F0C87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3733800" y="304800"/>
            <a:ext cx="4495800" cy="3124200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"/>
            <a:ext cx="19986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784225" y="3802063"/>
            <a:ext cx="195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23910" name="Picture 6" descr="pix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2938" y="2713038"/>
            <a:ext cx="11112" cy="11112"/>
          </a:xfrm>
          <a:prstGeom prst="rect">
            <a:avLst/>
          </a:prstGeom>
          <a:noFill/>
        </p:spPr>
      </p:pic>
      <p:pic>
        <p:nvPicPr>
          <p:cNvPr id="123911" name="Picture 7" descr="pix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9638" y="2713038"/>
            <a:ext cx="274637" cy="11112"/>
          </a:xfrm>
          <a:prstGeom prst="rect">
            <a:avLst/>
          </a:prstGeom>
          <a:noFill/>
        </p:spPr>
      </p:pic>
      <p:pic>
        <p:nvPicPr>
          <p:cNvPr id="123912" name="Picture 8" descr="pix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2700" y="2713038"/>
            <a:ext cx="68263" cy="11112"/>
          </a:xfrm>
          <a:prstGeom prst="rect">
            <a:avLst/>
          </a:prstGeom>
          <a:noFill/>
        </p:spPr>
      </p:pic>
      <p:pic>
        <p:nvPicPr>
          <p:cNvPr id="123913" name="Picture 9" descr="pix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1738" y="2713038"/>
            <a:ext cx="11112" cy="11112"/>
          </a:xfrm>
          <a:prstGeom prst="rect">
            <a:avLst/>
          </a:prstGeom>
          <a:noFill/>
        </p:spPr>
      </p:pic>
      <p:pic>
        <p:nvPicPr>
          <p:cNvPr id="123914" name="Picture 10" descr="pix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2750" y="3170238"/>
            <a:ext cx="11113" cy="11112"/>
          </a:xfrm>
          <a:prstGeom prst="rect">
            <a:avLst/>
          </a:prstGeom>
          <a:noFill/>
        </p:spPr>
      </p:pic>
      <p:pic>
        <p:nvPicPr>
          <p:cNvPr id="123915" name="Picture 11" descr="pix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8025" y="3170238"/>
            <a:ext cx="68263" cy="11112"/>
          </a:xfrm>
          <a:prstGeom prst="rect">
            <a:avLst/>
          </a:prstGeom>
          <a:noFill/>
        </p:spPr>
      </p:pic>
      <p:pic>
        <p:nvPicPr>
          <p:cNvPr id="123916" name="Picture 12" descr="pix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170238"/>
            <a:ext cx="92075" cy="11112"/>
          </a:xfrm>
          <a:prstGeom prst="rect">
            <a:avLst/>
          </a:prstGeom>
          <a:noFill/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533400" y="3467100"/>
            <a:ext cx="2406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>
                <a:solidFill>
                  <a:srgbClr val="5151FF"/>
                </a:solidFill>
                <a:latin typeface="Arial" pitchFamily="34" charset="0"/>
              </a:rPr>
              <a:t>Sir Robert Robinson</a:t>
            </a:r>
          </a:p>
          <a:p>
            <a:r>
              <a:rPr lang="en-US" altLang="ko-KR" sz="1800">
                <a:solidFill>
                  <a:srgbClr val="5151FF"/>
                </a:solidFill>
                <a:latin typeface="Arial" pitchFamily="34" charset="0"/>
              </a:rPr>
              <a:t>   United Kingdom</a:t>
            </a:r>
          </a:p>
          <a:p>
            <a:r>
              <a:rPr lang="en-US" altLang="ko-KR" sz="1800">
                <a:solidFill>
                  <a:srgbClr val="5151FF"/>
                </a:solidFill>
                <a:latin typeface="Arial" pitchFamily="34" charset="0"/>
              </a:rPr>
              <a:t>     (1886-1975)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609600" y="45720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800">
                <a:solidFill>
                  <a:srgbClr val="5151FF"/>
                </a:solidFill>
                <a:latin typeface="Arial" pitchFamily="34" charset="0"/>
              </a:rPr>
              <a:t>The Nobel Prize </a:t>
            </a:r>
          </a:p>
          <a:p>
            <a:r>
              <a:rPr lang="en-US" altLang="ko-KR" sz="1800">
                <a:solidFill>
                  <a:srgbClr val="5151FF"/>
                </a:solidFill>
                <a:latin typeface="Arial" pitchFamily="34" charset="0"/>
              </a:rPr>
              <a:t>in Chemistry 1947</a:t>
            </a:r>
            <a:r>
              <a:rPr lang="en-US" altLang="ko-KR" sz="1800">
                <a:solidFill>
                  <a:srgbClr val="000000"/>
                </a:solidFill>
              </a:rPr>
              <a:t> </a:t>
            </a:r>
            <a:endParaRPr lang="en-US" altLang="ko-KR">
              <a:solidFill>
                <a:srgbClr val="000000"/>
              </a:solidFill>
            </a:endParaRPr>
          </a:p>
        </p:txBody>
      </p:sp>
      <p:graphicFrame>
        <p:nvGraphicFramePr>
          <p:cNvPr id="123919" name="Object 15"/>
          <p:cNvGraphicFramePr>
            <a:graphicFrameLocks noChangeAspect="1"/>
          </p:cNvGraphicFramePr>
          <p:nvPr/>
        </p:nvGraphicFramePr>
        <p:xfrm>
          <a:off x="3810000" y="381000"/>
          <a:ext cx="4343400" cy="2938463"/>
        </p:xfrm>
        <a:graphic>
          <a:graphicData uri="http://schemas.openxmlformats.org/presentationml/2006/ole">
            <p:oleObj spid="_x0000_s9218" name="CS ChemDraw Drawing" r:id="rId5" imgW="5064480" imgH="3426480" progId="">
              <p:embed/>
            </p:oleObj>
          </a:graphicData>
        </a:graphic>
      </p:graphicFrame>
      <p:graphicFrame>
        <p:nvGraphicFramePr>
          <p:cNvPr id="123920" name="Object 16"/>
          <p:cNvGraphicFramePr>
            <a:graphicFrameLocks noChangeAspect="1"/>
          </p:cNvGraphicFramePr>
          <p:nvPr/>
        </p:nvGraphicFramePr>
        <p:xfrm>
          <a:off x="3276600" y="4149725"/>
          <a:ext cx="5419725" cy="847725"/>
        </p:xfrm>
        <a:graphic>
          <a:graphicData uri="http://schemas.openxmlformats.org/presentationml/2006/ole">
            <p:oleObj spid="_x0000_s9219" name="CS ChemDraw Drawing" r:id="rId6" imgW="4986000" imgH="779760" progId="">
              <p:embed/>
            </p:oleObj>
          </a:graphicData>
        </a:graphic>
      </p:graphicFrame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4267200" y="342741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>
                <a:solidFill>
                  <a:schemeClr val="accent2"/>
                </a:solidFill>
                <a:latin typeface="Arial" pitchFamily="34" charset="0"/>
              </a:rPr>
              <a:t>Willstatter’s synthesis of tropine</a:t>
            </a: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3708400" y="5157788"/>
            <a:ext cx="441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>
                <a:solidFill>
                  <a:srgbClr val="A50021"/>
                </a:solidFill>
                <a:latin typeface="Arial" pitchFamily="34" charset="0"/>
              </a:rPr>
              <a:t>Robinson’s synthesis of tropinone in 1917</a:t>
            </a:r>
          </a:p>
        </p:txBody>
      </p:sp>
      <p:sp>
        <p:nvSpPr>
          <p:cNvPr id="123923" name="Text Box 19"/>
          <p:cNvSpPr txBox="1">
            <a:spLocks noChangeArrowheads="1"/>
          </p:cNvSpPr>
          <p:nvPr/>
        </p:nvSpPr>
        <p:spPr bwMode="auto">
          <a:xfrm>
            <a:off x="1066800" y="5638800"/>
            <a:ext cx="731520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800">
                <a:solidFill>
                  <a:schemeClr val="accent2"/>
                </a:solidFill>
                <a:latin typeface="Arial" pitchFamily="34" charset="0"/>
              </a:rPr>
              <a:t>The Robinson’s synthesis of tropinone was hailed as </a:t>
            </a:r>
            <a:r>
              <a:rPr lang="en-US" altLang="ko-KR" sz="1800" i="1">
                <a:solidFill>
                  <a:schemeClr val="accent2"/>
                </a:solidFill>
                <a:latin typeface="Arial" pitchFamily="34" charset="0"/>
              </a:rPr>
              <a:t>revolutionary</a:t>
            </a:r>
            <a:r>
              <a:rPr lang="en-US" altLang="ko-KR" sz="1800">
                <a:solidFill>
                  <a:schemeClr val="accent2"/>
                </a:solidFill>
                <a:latin typeface="Arial" pitchFamily="34" charset="0"/>
              </a:rPr>
              <a:t>. This was to look at the target molecule and try to imagine how the molecule could be constructed from simpler chemical units.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20462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876800"/>
            <a:ext cx="502920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524000"/>
            <a:ext cx="54864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838200" y="457200"/>
            <a:ext cx="377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chemeClr val="accent2"/>
                </a:solidFill>
                <a:latin typeface="Arial" pitchFamily="34" charset="0"/>
              </a:rPr>
              <a:t>Robert Burns Woodward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524000"/>
            <a:ext cx="32654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371600"/>
            <a:ext cx="28003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3048000" y="3124200"/>
            <a:ext cx="1885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600">
                <a:solidFill>
                  <a:srgbClr val="C51F03"/>
                </a:solidFill>
                <a:latin typeface="Arial" pitchFamily="34" charset="0"/>
              </a:rPr>
              <a:t>  Quinine (1944)</a:t>
            </a:r>
          </a:p>
          <a:p>
            <a:r>
              <a:rPr lang="en-US" altLang="ko-KR" sz="1600">
                <a:solidFill>
                  <a:srgbClr val="3131C3"/>
                </a:solidFill>
                <a:latin typeface="Arial" pitchFamily="34" charset="0"/>
              </a:rPr>
              <a:t>anti-malarial drug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6324600" y="548640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600">
                <a:solidFill>
                  <a:srgbClr val="C51F03"/>
                </a:solidFill>
                <a:latin typeface="Arial" pitchFamily="34" charset="0"/>
              </a:rPr>
              <a:t>Vitamin B12 (1973)</a:t>
            </a:r>
          </a:p>
        </p:txBody>
      </p:sp>
      <p:pic>
        <p:nvPicPr>
          <p:cNvPr id="1259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191000"/>
            <a:ext cx="167640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3200400" y="5802313"/>
            <a:ext cx="1787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>
                <a:solidFill>
                  <a:srgbClr val="C51F03"/>
                </a:solidFill>
                <a:latin typeface="Arial" pitchFamily="34" charset="0"/>
              </a:rPr>
              <a:t>Strychnine (1954)</a:t>
            </a:r>
          </a:p>
          <a:p>
            <a:r>
              <a:rPr lang="en-US" altLang="ko-KR" sz="1600">
                <a:solidFill>
                  <a:srgbClr val="3131C3"/>
                </a:solidFill>
                <a:latin typeface="Arial" pitchFamily="34" charset="0"/>
              </a:rPr>
              <a:t>     pesticide</a:t>
            </a:r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838200" y="381000"/>
            <a:ext cx="5670783" cy="36933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2"/>
                </a:solidFill>
                <a:latin typeface="Arial" pitchFamily="34" charset="0"/>
              </a:rPr>
              <a:t>Some of the Complex Molecules Made by Woodward</a:t>
            </a:r>
            <a:r>
              <a:rPr lang="en-US" altLang="ko-KR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304800" y="2438400"/>
            <a:ext cx="1752600" cy="2838450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800">
                <a:solidFill>
                  <a:schemeClr val="accent2"/>
                </a:solidFill>
                <a:latin typeface="Arial" pitchFamily="34" charset="0"/>
              </a:rPr>
              <a:t>“There is excitement, adventure, and challenge, and there can be great art in organic synthesis.”</a:t>
            </a:r>
          </a:p>
          <a:p>
            <a:r>
              <a:rPr lang="en-US" altLang="ko-KR" sz="1800">
                <a:solidFill>
                  <a:schemeClr val="accent2"/>
                </a:solidFill>
                <a:latin typeface="Arial" pitchFamily="34" charset="0"/>
              </a:rPr>
              <a:t> </a:t>
            </a:r>
          </a:p>
          <a:p>
            <a:r>
              <a:rPr lang="en-US" altLang="ko-KR" sz="1800">
                <a:solidFill>
                  <a:schemeClr val="accent2"/>
                </a:solidFill>
                <a:latin typeface="Arial" pitchFamily="34" charset="0"/>
              </a:rPr>
              <a:t>       - </a:t>
            </a:r>
            <a:r>
              <a:rPr lang="en-US" altLang="ko-KR" sz="1600">
                <a:solidFill>
                  <a:schemeClr val="accent2"/>
                </a:solidFill>
                <a:latin typeface="Arial" pitchFamily="34" charset="0"/>
              </a:rPr>
              <a:t>Woodward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25463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304800" y="4191000"/>
            <a:ext cx="32766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800" b="1">
                <a:solidFill>
                  <a:schemeClr val="accent2"/>
                </a:solidFill>
                <a:latin typeface="Arial" pitchFamily="34" charset="0"/>
                <a:ea typeface="Batang" pitchFamily="18" charset="-127"/>
              </a:rPr>
              <a:t>      Corey, Elias James</a:t>
            </a:r>
          </a:p>
          <a:p>
            <a:r>
              <a:rPr lang="en-US" altLang="ko-KR" sz="1600">
                <a:solidFill>
                  <a:schemeClr val="accent2"/>
                </a:solidFill>
                <a:latin typeface="Arial" pitchFamily="34" charset="0"/>
                <a:ea typeface="Batang" pitchFamily="18" charset="-127"/>
              </a:rPr>
              <a:t>1928–, American organic chemist and educator, b. Methuen, Mass., grad. Massachusetts Institute of Technology (B.S. 1948, Ph.D. 1951). In </a:t>
            </a:r>
            <a:r>
              <a:rPr lang="en-US" altLang="ko-KR" sz="1600">
                <a:solidFill>
                  <a:srgbClr val="C51F03"/>
                </a:solidFill>
                <a:latin typeface="Arial" pitchFamily="34" charset="0"/>
                <a:ea typeface="Batang" pitchFamily="18" charset="-127"/>
              </a:rPr>
              <a:t>1990</a:t>
            </a:r>
            <a:r>
              <a:rPr lang="en-US" altLang="ko-KR" sz="1600">
                <a:solidFill>
                  <a:schemeClr val="accent2"/>
                </a:solidFill>
                <a:latin typeface="Arial" pitchFamily="34" charset="0"/>
                <a:ea typeface="Batang" pitchFamily="18" charset="-127"/>
              </a:rPr>
              <a:t>, he was awarded the </a:t>
            </a:r>
            <a:r>
              <a:rPr lang="en-US" altLang="ko-KR" sz="1600">
                <a:solidFill>
                  <a:srgbClr val="C51F03"/>
                </a:solidFill>
                <a:latin typeface="Arial" pitchFamily="34" charset="0"/>
                <a:ea typeface="Batang" pitchFamily="18" charset="-127"/>
              </a:rPr>
              <a:t>Nobel Prize</a:t>
            </a:r>
            <a:r>
              <a:rPr lang="en-US" altLang="ko-KR" sz="1600">
                <a:solidFill>
                  <a:schemeClr val="accent2"/>
                </a:solidFill>
                <a:latin typeface="Arial" pitchFamily="34" charset="0"/>
                <a:ea typeface="Batang" pitchFamily="18" charset="-127"/>
              </a:rPr>
              <a:t> in Chemistry. </a:t>
            </a:r>
          </a:p>
          <a:p>
            <a:endParaRPr lang="en-US" altLang="ko-KR" sz="1600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04800"/>
            <a:ext cx="48006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33600"/>
            <a:ext cx="29718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3962400" y="4724400"/>
            <a:ext cx="4724400" cy="1803400"/>
          </a:xfrm>
          <a:prstGeom prst="rect">
            <a:avLst/>
          </a:prstGeom>
          <a:solidFill>
            <a:srgbClr val="FFE26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600">
                <a:solidFill>
                  <a:srgbClr val="C51F03"/>
                </a:solidFill>
                <a:latin typeface="Arial" pitchFamily="34" charset="0"/>
              </a:rPr>
              <a:t>Some prostaglandins affect human blood pressure at concentrations as low as 0.1 microgram per kilogram of body weight. </a:t>
            </a:r>
          </a:p>
          <a:p>
            <a:r>
              <a:rPr lang="en-US" altLang="ko-KR" sz="1600">
                <a:solidFill>
                  <a:srgbClr val="C51F03"/>
                </a:solidFill>
                <a:latin typeface="Arial" pitchFamily="34" charset="0"/>
              </a:rPr>
              <a:t>Substances that inhibit prostaglandin synthesis may be useful in controlling pain, asthma attacks, and anaphylactic shock and in reducing the clotting ability of blood.</a:t>
            </a:r>
            <a:r>
              <a:rPr lang="en-US" altLang="ko-KR" sz="1200">
                <a:solidFill>
                  <a:srgbClr val="C51F03"/>
                </a:solidFill>
              </a:rPr>
              <a:t> 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5181600" y="3962400"/>
            <a:ext cx="169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>
                <a:solidFill>
                  <a:schemeClr val="accent2"/>
                </a:solidFill>
                <a:latin typeface="Arial" pitchFamily="34" charset="0"/>
              </a:rPr>
              <a:t>Prostaglandins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693</Words>
  <Application>Microsoft Office PowerPoint</Application>
  <PresentationFormat>On-screen Show (4:3)</PresentationFormat>
  <Paragraphs>95</Paragraphs>
  <Slides>18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CS ChemDraw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31</cp:revision>
  <dcterms:created xsi:type="dcterms:W3CDTF">2006-08-16T00:00:00Z</dcterms:created>
  <dcterms:modified xsi:type="dcterms:W3CDTF">2017-10-21T15:51:50Z</dcterms:modified>
</cp:coreProperties>
</file>